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8" r:id="rId2"/>
    <p:sldId id="258" r:id="rId3"/>
    <p:sldId id="309" r:id="rId4"/>
    <p:sldId id="308" r:id="rId5"/>
    <p:sldId id="311" r:id="rId6"/>
    <p:sldId id="312" r:id="rId7"/>
    <p:sldId id="313" r:id="rId8"/>
    <p:sldId id="314" r:id="rId9"/>
    <p:sldId id="316" r:id="rId10"/>
    <p:sldId id="317" r:id="rId11"/>
    <p:sldId id="31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89767" autoAdjust="0"/>
  </p:normalViewPr>
  <p:slideViewPr>
    <p:cSldViewPr snapToGrid="0">
      <p:cViewPr>
        <p:scale>
          <a:sx n="84" d="100"/>
          <a:sy n="84" d="100"/>
        </p:scale>
        <p:origin x="-797" y="-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A82DE-624A-47E2-AD7A-2FAAC41D376A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C6452-3B67-4181-8F7C-035A49762A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571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2,189 applications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C6452-3B67-4181-8F7C-035A49762A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86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751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58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686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027240"/>
            <a:ext cx="7886700" cy="3992560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</a:lstStyle>
          <a:p>
            <a:pPr lvl="0"/>
            <a:r>
              <a:rPr lang="en-US" dirty="0" smtClean="0"/>
              <a:t> 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019800"/>
            <a:ext cx="9144000" cy="838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9" descr="UCB_logo-horiz_WHT–smal.eps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5300" y="6159326"/>
            <a:ext cx="2247900" cy="53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072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569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28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964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093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28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7465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3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EE4D3-D832-4D09-8893-B4D4777282EE}" type="datetimeFigureOut">
              <a:rPr lang="en-US" smtClean="0"/>
              <a:t>11/7/2017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164EA-BF20-4C86-AD6E-70895C5F4D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932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05000"/>
            <a:ext cx="9144000" cy="60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0" y="764704"/>
            <a:ext cx="9144000" cy="609329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9" descr="UCB_logo-horiz_WHT–smal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" y="139526"/>
            <a:ext cx="2247900" cy="53374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5800" y="1998127"/>
            <a:ext cx="7772400" cy="23876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/>
              <a:t>Going Blind to See the Stars: Removing PI Name Decreases Gender Bias in Hubble Proposal Ratings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143000" y="5108866"/>
            <a:ext cx="6858000" cy="16557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906073" y="5870866"/>
            <a:ext cx="5331854" cy="893762"/>
          </a:xfrm>
          <a:prstGeom prst="rect">
            <a:avLst/>
          </a:prstGeom>
        </p:spPr>
        <p:txBody>
          <a:bodyPr anchor="b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 Black"/>
                <a:ea typeface="+mn-ea"/>
                <a:cs typeface="Arial Black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b="1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>
                <a:latin typeface="Century Gothic" panose="020B0502020202020204" pitchFamily="34" charset="0"/>
              </a:rPr>
              <a:t>Stefanie K. Johnson</a:t>
            </a:r>
          </a:p>
          <a:p>
            <a:pPr marL="0" indent="0" algn="ctr">
              <a:buNone/>
            </a:pPr>
            <a:r>
              <a:rPr lang="en-US" sz="2400" b="1" dirty="0" smtClean="0">
                <a:latin typeface="Century Gothic" panose="020B0502020202020204" pitchFamily="34" charset="0"/>
              </a:rPr>
              <a:t>University of Colorado-Boulder</a:t>
            </a:r>
            <a:endParaRPr lang="en-US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70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 and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29111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/>
              <a:t>“He </a:t>
            </a:r>
            <a:r>
              <a:rPr lang="en-US" i="1" dirty="0"/>
              <a:t>[</a:t>
            </a:r>
            <a:r>
              <a:rPr lang="en-US" i="1" dirty="0" smtClean="0"/>
              <a:t>referring </a:t>
            </a:r>
            <a:r>
              <a:rPr lang="en-US" i="1" dirty="0"/>
              <a:t>to the </a:t>
            </a:r>
            <a:r>
              <a:rPr lang="en-US" i="1" dirty="0" smtClean="0"/>
              <a:t>author] </a:t>
            </a:r>
            <a:r>
              <a:rPr lang="en-US" i="1" dirty="0"/>
              <a:t>is very well </a:t>
            </a:r>
            <a:r>
              <a:rPr lang="en-US" i="1" dirty="0" smtClean="0"/>
              <a:t>qualified”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“My </a:t>
            </a:r>
            <a:r>
              <a:rPr lang="en-US" i="1" dirty="0"/>
              <a:t>group has benefitted a lot from previous work from this </a:t>
            </a:r>
            <a:r>
              <a:rPr lang="en-US" i="1" dirty="0" smtClean="0"/>
              <a:t>team”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P</a:t>
            </a:r>
            <a:r>
              <a:rPr lang="en-US" dirty="0" smtClean="0"/>
              <a:t>anel </a:t>
            </a:r>
            <a:r>
              <a:rPr lang="en-US" dirty="0"/>
              <a:t>members </a:t>
            </a:r>
            <a:r>
              <a:rPr lang="en-US" dirty="0" smtClean="0"/>
              <a:t>even </a:t>
            </a:r>
            <a:r>
              <a:rPr lang="en-US" dirty="0"/>
              <a:t>pulled up research articles by the team and noted their high citation </a:t>
            </a:r>
            <a:r>
              <a:rPr lang="en-US" dirty="0" smtClean="0"/>
              <a:t>count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727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29111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Fully blind the applications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Author guidelines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Separate evaluation of science and management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More training for panel chairs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Training on use of scale </a:t>
            </a:r>
            <a:r>
              <a:rPr lang="en-US" smtClean="0"/>
              <a:t>and </a:t>
            </a:r>
            <a:r>
              <a:rPr lang="en-US" smtClean="0"/>
              <a:t>discussions</a:t>
            </a: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2433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3982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Gender diversity leads to greater innovation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Women represent only 28% of all S&amp;E occupations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Evidence that bias against women does exist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Institutional forces – gender role expectations and available role models</a:t>
            </a:r>
          </a:p>
        </p:txBody>
      </p:sp>
    </p:spTree>
    <p:extLst>
      <p:ext uri="{BB962C8B-B14F-4D97-AF65-F5344CB8AC3E}">
        <p14:creationId xmlns:p14="http://schemas.microsoft.com/office/powerpoint/2010/main" val="413020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Blinding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2911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Hubble implemented blinding procedure</a:t>
            </a:r>
          </a:p>
          <a:p>
            <a:pPr marL="0" indent="0">
              <a:buNone/>
            </a:pPr>
            <a:r>
              <a:rPr lang="en-US" dirty="0" smtClean="0"/>
              <a:t>No studies have tested impact of blinding procedures</a:t>
            </a:r>
            <a:endParaRPr lang="en-US" dirty="0"/>
          </a:p>
        </p:txBody>
      </p:sp>
      <p:pic>
        <p:nvPicPr>
          <p:cNvPr id="1028" name="Picture 4" descr="Image result for blind applica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7235" b="32778"/>
          <a:stretch/>
        </p:blipFill>
        <p:spPr bwMode="auto">
          <a:xfrm>
            <a:off x="1323833" y="3159243"/>
            <a:ext cx="6019854" cy="249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5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2911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Quasi-experimental field study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Investigate the effects of Hubble blinding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Cycle 21 and Cycle 24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Only about 20% of applications receive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792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815" y="669532"/>
            <a:ext cx="6563700" cy="4926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944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37" y="586853"/>
            <a:ext cx="8170744" cy="463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223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928048" y="586855"/>
            <a:ext cx="6851175" cy="48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304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HST Visit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291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Two researchers attended the 2017 TAC meeting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Qualitative approach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Blinding </a:t>
            </a:r>
            <a:r>
              <a:rPr lang="en-US" dirty="0"/>
              <a:t>removed first name (leaving initial) and did not identify PI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Focused on content and tone of conversations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30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Qualitative </a:t>
            </a:r>
            <a:r>
              <a:rPr lang="en-US" dirty="0"/>
              <a:t>A</a:t>
            </a:r>
            <a:r>
              <a:rPr lang="en-US" dirty="0" smtClean="0"/>
              <a:t>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29111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Observed 13 of the 16 panels across three days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Recorded notes on application conversations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Observed that 50% of application conversations include some mention of the PI or team</a:t>
            </a:r>
          </a:p>
        </p:txBody>
      </p:sp>
    </p:spTree>
    <p:extLst>
      <p:ext uri="{BB962C8B-B14F-4D97-AF65-F5344CB8AC3E}">
        <p14:creationId xmlns:p14="http://schemas.microsoft.com/office/powerpoint/2010/main" val="1769616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2626</TotalTime>
  <Words>230</Words>
  <Application>Microsoft Office PowerPoint</Application>
  <PresentationFormat>On-screen Show (4:3)</PresentationFormat>
  <Paragraphs>54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Background</vt:lpstr>
      <vt:lpstr>Blinding</vt:lpstr>
      <vt:lpstr>Method</vt:lpstr>
      <vt:lpstr>PowerPoint Presentation</vt:lpstr>
      <vt:lpstr>PowerPoint Presentation</vt:lpstr>
      <vt:lpstr>PowerPoint Presentation</vt:lpstr>
      <vt:lpstr>HST Visit</vt:lpstr>
      <vt:lpstr>Qualitative Approach</vt:lpstr>
      <vt:lpstr>The PI and Team</vt:lpstr>
      <vt:lpstr>Recommendations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Identities of Entrepreneurs</dc:title>
  <dc:creator>Jessica Kirk</dc:creator>
  <cp:lastModifiedBy>Neill Reid</cp:lastModifiedBy>
  <cp:revision>201</cp:revision>
  <dcterms:created xsi:type="dcterms:W3CDTF">2015-05-29T03:49:23Z</dcterms:created>
  <dcterms:modified xsi:type="dcterms:W3CDTF">2017-11-07T15:56:20Z</dcterms:modified>
</cp:coreProperties>
</file>